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8" r:id="rId5"/>
    <p:sldId id="259" r:id="rId6"/>
    <p:sldId id="266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65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4CED8-4E2B-40F7-AB34-3A68419A14D0}" type="datetimeFigureOut">
              <a:rPr lang="en-ID" smtClean="0"/>
              <a:t>29/06/2018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412C7-0E2A-4DCA-8719-F813B97C22C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82128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4CED8-4E2B-40F7-AB34-3A68419A14D0}" type="datetimeFigureOut">
              <a:rPr lang="en-ID" smtClean="0"/>
              <a:t>29/06/2018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412C7-0E2A-4DCA-8719-F813B97C22C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4538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4CED8-4E2B-40F7-AB34-3A68419A14D0}" type="datetimeFigureOut">
              <a:rPr lang="en-ID" smtClean="0"/>
              <a:t>29/06/2018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412C7-0E2A-4DCA-8719-F813B97C22C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74607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4CED8-4E2B-40F7-AB34-3A68419A14D0}" type="datetimeFigureOut">
              <a:rPr lang="en-ID" smtClean="0"/>
              <a:t>29/06/2018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412C7-0E2A-4DCA-8719-F813B97C22CB}" type="slidenum">
              <a:rPr lang="en-ID" smtClean="0"/>
              <a:t>‹#›</a:t>
            </a:fld>
            <a:endParaRPr lang="en-ID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07581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4CED8-4E2B-40F7-AB34-3A68419A14D0}" type="datetimeFigureOut">
              <a:rPr lang="en-ID" smtClean="0"/>
              <a:t>29/06/2018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412C7-0E2A-4DCA-8719-F813B97C22C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929662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4CED8-4E2B-40F7-AB34-3A68419A14D0}" type="datetimeFigureOut">
              <a:rPr lang="en-ID" smtClean="0"/>
              <a:t>29/06/2018</a:t>
            </a:fld>
            <a:endParaRPr lang="en-ID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412C7-0E2A-4DCA-8719-F813B97C22C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248679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4CED8-4E2B-40F7-AB34-3A68419A14D0}" type="datetimeFigureOut">
              <a:rPr lang="en-ID" smtClean="0"/>
              <a:t>29/06/2018</a:t>
            </a:fld>
            <a:endParaRPr lang="en-ID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412C7-0E2A-4DCA-8719-F813B97C22C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531927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4CED8-4E2B-40F7-AB34-3A68419A14D0}" type="datetimeFigureOut">
              <a:rPr lang="en-ID" smtClean="0"/>
              <a:t>29/06/2018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412C7-0E2A-4DCA-8719-F813B97C22C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72448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4CED8-4E2B-40F7-AB34-3A68419A14D0}" type="datetimeFigureOut">
              <a:rPr lang="en-ID" smtClean="0"/>
              <a:t>29/06/2018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412C7-0E2A-4DCA-8719-F813B97C22C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79906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4CED8-4E2B-40F7-AB34-3A68419A14D0}" type="datetimeFigureOut">
              <a:rPr lang="en-ID" smtClean="0"/>
              <a:t>29/06/2018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412C7-0E2A-4DCA-8719-F813B97C22C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1947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4CED8-4E2B-40F7-AB34-3A68419A14D0}" type="datetimeFigureOut">
              <a:rPr lang="en-ID" smtClean="0"/>
              <a:t>29/06/2018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412C7-0E2A-4DCA-8719-F813B97C22C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75462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4CED8-4E2B-40F7-AB34-3A68419A14D0}" type="datetimeFigureOut">
              <a:rPr lang="en-ID" smtClean="0"/>
              <a:t>29/06/2018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412C7-0E2A-4DCA-8719-F813B97C22C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49663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4CED8-4E2B-40F7-AB34-3A68419A14D0}" type="datetimeFigureOut">
              <a:rPr lang="en-ID" smtClean="0"/>
              <a:t>29/06/2018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412C7-0E2A-4DCA-8719-F813B97C22C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27725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4CED8-4E2B-40F7-AB34-3A68419A14D0}" type="datetimeFigureOut">
              <a:rPr lang="en-ID" smtClean="0"/>
              <a:t>29/06/2018</a:t>
            </a:fld>
            <a:endParaRPr lang="en-ID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412C7-0E2A-4DCA-8719-F813B97C22C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27792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4CED8-4E2B-40F7-AB34-3A68419A14D0}" type="datetimeFigureOut">
              <a:rPr lang="en-ID" smtClean="0"/>
              <a:t>29/06/2018</a:t>
            </a:fld>
            <a:endParaRPr lang="en-ID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412C7-0E2A-4DCA-8719-F813B97C22C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05679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4CED8-4E2B-40F7-AB34-3A68419A14D0}" type="datetimeFigureOut">
              <a:rPr lang="en-ID" smtClean="0"/>
              <a:t>29/06/2018</a:t>
            </a:fld>
            <a:endParaRPr lang="en-ID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412C7-0E2A-4DCA-8719-F813B97C22C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61463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4CED8-4E2B-40F7-AB34-3A68419A14D0}" type="datetimeFigureOut">
              <a:rPr lang="en-ID" smtClean="0"/>
              <a:t>29/06/2018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412C7-0E2A-4DCA-8719-F813B97C22C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28670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244CED8-4E2B-40F7-AB34-3A68419A14D0}" type="datetimeFigureOut">
              <a:rPr lang="en-ID" smtClean="0"/>
              <a:t>29/06/2018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9412C7-0E2A-4DCA-8719-F813B97C22C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249991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99D2-D89A-472F-8AFB-F2DD96A791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9984993" cy="3329581"/>
          </a:xfrm>
        </p:spPr>
        <p:txBody>
          <a:bodyPr>
            <a:noAutofit/>
          </a:bodyPr>
          <a:lstStyle/>
          <a:p>
            <a:r>
              <a:rPr lang="en-ID" sz="4800" dirty="0"/>
              <a:t>RENCANA KONTIJENSI PEMANFAATAN PUSAT KOLEKTIF DALAM MENGHADAPI BENCANA BANJIR JAKARTA</a:t>
            </a:r>
          </a:p>
        </p:txBody>
      </p:sp>
    </p:spTree>
    <p:extLst>
      <p:ext uri="{BB962C8B-B14F-4D97-AF65-F5344CB8AC3E}">
        <p14:creationId xmlns:p14="http://schemas.microsoft.com/office/powerpoint/2010/main" val="3484840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3BCFE9-DD90-4FB2-993F-5D5A7276B3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32" t="16179" r="35450" b="13558"/>
          <a:stretch/>
        </p:blipFill>
        <p:spPr>
          <a:xfrm>
            <a:off x="318499" y="287675"/>
            <a:ext cx="9030983" cy="641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473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C92747-62DD-42A8-9B4A-C5F5AFAF05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16" t="15580" r="35449" b="12959"/>
          <a:stretch/>
        </p:blipFill>
        <p:spPr>
          <a:xfrm>
            <a:off x="339047" y="328772"/>
            <a:ext cx="8544956" cy="618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68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8FBD4-AF4F-42E9-A050-6DE10BEDE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5961" y="346792"/>
            <a:ext cx="5857568" cy="824578"/>
          </a:xfrm>
        </p:spPr>
        <p:txBody>
          <a:bodyPr/>
          <a:lstStyle/>
          <a:p>
            <a:r>
              <a:rPr lang="en-ID" sz="3200" dirty="0"/>
              <a:t>Luas Daerah </a:t>
            </a:r>
            <a:r>
              <a:rPr lang="en-ID" sz="3200" dirty="0" err="1"/>
              <a:t>Terdampak</a:t>
            </a:r>
            <a:endParaRPr lang="en-ID" sz="3200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82C9560-6D66-49F4-B551-7C28846900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003479"/>
              </p:ext>
            </p:extLst>
          </p:nvPr>
        </p:nvGraphicFramePr>
        <p:xfrm>
          <a:off x="546919" y="346792"/>
          <a:ext cx="4261055" cy="649292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284079">
                  <a:extLst>
                    <a:ext uri="{9D8B030D-6E8A-4147-A177-3AD203B41FA5}">
                      <a16:colId xmlns:a16="http://schemas.microsoft.com/office/drawing/2014/main" val="2607666389"/>
                    </a:ext>
                  </a:extLst>
                </a:gridCol>
                <a:gridCol w="1976976">
                  <a:extLst>
                    <a:ext uri="{9D8B030D-6E8A-4147-A177-3AD203B41FA5}">
                      <a16:colId xmlns:a16="http://schemas.microsoft.com/office/drawing/2014/main" val="2259143381"/>
                    </a:ext>
                  </a:extLst>
                </a:gridCol>
              </a:tblGrid>
              <a:tr h="275243"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>
                          <a:effectLst/>
                        </a:rPr>
                        <a:t>Desa</a:t>
                      </a:r>
                      <a:endParaRPr lang="en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>
                          <a:effectLst/>
                        </a:rPr>
                        <a:t>Luas Terdampak (Ha)</a:t>
                      </a:r>
                      <a:endParaRPr lang="en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52640487"/>
                  </a:ext>
                </a:extLst>
              </a:tr>
              <a:tr h="275243"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u="none" strike="noStrike" dirty="0">
                          <a:effectLst/>
                        </a:rPr>
                        <a:t>CENGKARENG BARAT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600" u="none" strike="noStrike">
                          <a:effectLst/>
                        </a:rPr>
                        <a:t>82046,73</a:t>
                      </a:r>
                      <a:endParaRPr lang="en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92134306"/>
                  </a:ext>
                </a:extLst>
              </a:tr>
              <a:tr h="275243"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u="none" strike="noStrike">
                          <a:effectLst/>
                        </a:rPr>
                        <a:t>CENGKARENG TIMUR</a:t>
                      </a:r>
                      <a:endParaRPr lang="en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600" u="none" strike="noStrike">
                          <a:effectLst/>
                        </a:rPr>
                        <a:t>3660,93</a:t>
                      </a:r>
                      <a:endParaRPr lang="en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76281813"/>
                  </a:ext>
                </a:extLst>
              </a:tr>
              <a:tr h="275243"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u="none" strike="noStrike">
                          <a:effectLst/>
                        </a:rPr>
                        <a:t>DURI KEPA</a:t>
                      </a:r>
                      <a:endParaRPr lang="en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600" u="none" strike="noStrike">
                          <a:effectLst/>
                        </a:rPr>
                        <a:t>146600,01</a:t>
                      </a:r>
                      <a:endParaRPr lang="en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28825780"/>
                  </a:ext>
                </a:extLst>
              </a:tr>
              <a:tr h="275243"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u="none" strike="noStrike">
                          <a:effectLst/>
                        </a:rPr>
                        <a:t>DURI KOSAMBI</a:t>
                      </a:r>
                      <a:endParaRPr lang="en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600" u="none" strike="noStrike">
                          <a:effectLst/>
                        </a:rPr>
                        <a:t>29352,91</a:t>
                      </a:r>
                      <a:endParaRPr lang="en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50049462"/>
                  </a:ext>
                </a:extLst>
              </a:tr>
              <a:tr h="275243"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u="none" strike="noStrike">
                          <a:effectLst/>
                        </a:rPr>
                        <a:t>JELAMBAR BARU</a:t>
                      </a:r>
                      <a:endParaRPr lang="en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600" u="none" strike="noStrike">
                          <a:effectLst/>
                        </a:rPr>
                        <a:t>928,17</a:t>
                      </a:r>
                      <a:endParaRPr lang="en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15361263"/>
                  </a:ext>
                </a:extLst>
              </a:tr>
              <a:tr h="275243"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u="none" strike="noStrike">
                          <a:effectLst/>
                        </a:rPr>
                        <a:t>KALIDERES</a:t>
                      </a:r>
                      <a:endParaRPr lang="en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600" u="none" strike="noStrike" dirty="0">
                          <a:effectLst/>
                        </a:rPr>
                        <a:t>102787,39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56765233"/>
                  </a:ext>
                </a:extLst>
              </a:tr>
              <a:tr h="275243"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u="none" strike="noStrike">
                          <a:effectLst/>
                        </a:rPr>
                        <a:t>KAMAL</a:t>
                      </a:r>
                      <a:endParaRPr lang="en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600" u="none" strike="noStrike">
                          <a:effectLst/>
                        </a:rPr>
                        <a:t>352422,80</a:t>
                      </a:r>
                      <a:endParaRPr lang="en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0679528"/>
                  </a:ext>
                </a:extLst>
              </a:tr>
              <a:tr h="275243"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u="none" strike="noStrike">
                          <a:effectLst/>
                        </a:rPr>
                        <a:t>KAMAL MUARA</a:t>
                      </a:r>
                      <a:endParaRPr lang="en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600" u="none" strike="noStrike">
                          <a:effectLst/>
                        </a:rPr>
                        <a:t>172029,62</a:t>
                      </a:r>
                      <a:endParaRPr lang="en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23225646"/>
                  </a:ext>
                </a:extLst>
              </a:tr>
              <a:tr h="275243"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u="none" strike="noStrike">
                          <a:effectLst/>
                        </a:rPr>
                        <a:t>KAPUK</a:t>
                      </a:r>
                      <a:endParaRPr lang="en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600" u="none" strike="noStrike">
                          <a:effectLst/>
                        </a:rPr>
                        <a:t>447460,11</a:t>
                      </a:r>
                      <a:endParaRPr lang="en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06118133"/>
                  </a:ext>
                </a:extLst>
              </a:tr>
              <a:tr h="275243"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u="none" strike="noStrike">
                          <a:effectLst/>
                        </a:rPr>
                        <a:t>KAPUK MUARA</a:t>
                      </a:r>
                      <a:endParaRPr lang="en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600" u="none" strike="noStrike">
                          <a:effectLst/>
                        </a:rPr>
                        <a:t>26940,53</a:t>
                      </a:r>
                      <a:endParaRPr lang="en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86304847"/>
                  </a:ext>
                </a:extLst>
              </a:tr>
              <a:tr h="275243"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u="none" strike="noStrike">
                          <a:effectLst/>
                        </a:rPr>
                        <a:t>KEBON JERUK</a:t>
                      </a:r>
                      <a:endParaRPr lang="en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600" u="none" strike="noStrike">
                          <a:effectLst/>
                        </a:rPr>
                        <a:t>447,06</a:t>
                      </a:r>
                      <a:endParaRPr lang="en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25697514"/>
                  </a:ext>
                </a:extLst>
              </a:tr>
              <a:tr h="275243"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u="none" strike="noStrike">
                          <a:effectLst/>
                        </a:rPr>
                        <a:t>KEDAUNG KALI ANGKE</a:t>
                      </a:r>
                      <a:endParaRPr lang="en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600" u="none" strike="noStrike">
                          <a:effectLst/>
                        </a:rPr>
                        <a:t>471,67</a:t>
                      </a:r>
                      <a:endParaRPr lang="en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17973880"/>
                  </a:ext>
                </a:extLst>
              </a:tr>
              <a:tr h="275243"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u="none" strike="noStrike">
                          <a:effectLst/>
                        </a:rPr>
                        <a:t>KEDOYA SELATAN</a:t>
                      </a:r>
                      <a:endParaRPr lang="en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600" u="none" strike="noStrike">
                          <a:effectLst/>
                        </a:rPr>
                        <a:t>6698,05</a:t>
                      </a:r>
                      <a:endParaRPr lang="en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22561489"/>
                  </a:ext>
                </a:extLst>
              </a:tr>
              <a:tr h="275243"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u="none" strike="noStrike">
                          <a:effectLst/>
                        </a:rPr>
                        <a:t>KEDOYA UTARA</a:t>
                      </a:r>
                      <a:endParaRPr lang="en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600" u="none" strike="noStrike">
                          <a:effectLst/>
                        </a:rPr>
                        <a:t>36858,95</a:t>
                      </a:r>
                      <a:endParaRPr lang="en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79612662"/>
                  </a:ext>
                </a:extLst>
              </a:tr>
              <a:tr h="275243"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u="none" strike="noStrike">
                          <a:effectLst/>
                        </a:rPr>
                        <a:t>KEMBANGAN UTARA</a:t>
                      </a:r>
                      <a:endParaRPr lang="en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600" u="none" strike="noStrike">
                          <a:effectLst/>
                        </a:rPr>
                        <a:t>28980,09</a:t>
                      </a:r>
                      <a:endParaRPr lang="en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20360285"/>
                  </a:ext>
                </a:extLst>
              </a:tr>
              <a:tr h="275243"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u="none" strike="noStrike">
                          <a:effectLst/>
                        </a:rPr>
                        <a:t>PEGADUNGAN</a:t>
                      </a:r>
                      <a:endParaRPr lang="en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600" u="none" strike="noStrike">
                          <a:effectLst/>
                        </a:rPr>
                        <a:t>296,35</a:t>
                      </a:r>
                      <a:endParaRPr lang="en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95454636"/>
                  </a:ext>
                </a:extLst>
              </a:tr>
              <a:tr h="275243"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u="none" strike="noStrike">
                          <a:effectLst/>
                        </a:rPr>
                        <a:t>PEJAGALAN</a:t>
                      </a:r>
                      <a:endParaRPr lang="en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600" u="none" strike="noStrike">
                          <a:effectLst/>
                        </a:rPr>
                        <a:t>1236,62</a:t>
                      </a:r>
                      <a:endParaRPr lang="en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73845350"/>
                  </a:ext>
                </a:extLst>
              </a:tr>
              <a:tr h="275243"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u="none" strike="noStrike">
                          <a:effectLst/>
                        </a:rPr>
                        <a:t>RAWA BUAYA</a:t>
                      </a:r>
                      <a:endParaRPr lang="en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600" u="none" strike="noStrike">
                          <a:effectLst/>
                        </a:rPr>
                        <a:t>120118,91</a:t>
                      </a:r>
                      <a:endParaRPr lang="en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53996353"/>
                  </a:ext>
                </a:extLst>
              </a:tr>
              <a:tr h="275243"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u="none" strike="noStrike">
                          <a:effectLst/>
                        </a:rPr>
                        <a:t>TANJUNG DUREN UTARA</a:t>
                      </a:r>
                      <a:endParaRPr lang="en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600" u="none" strike="noStrike">
                          <a:effectLst/>
                        </a:rPr>
                        <a:t>404,49</a:t>
                      </a:r>
                      <a:endParaRPr lang="en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99969251"/>
                  </a:ext>
                </a:extLst>
              </a:tr>
              <a:tr h="275243"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u="none" strike="noStrike">
                          <a:effectLst/>
                        </a:rPr>
                        <a:t>TEGAL ALUR</a:t>
                      </a:r>
                      <a:endParaRPr lang="en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600" u="none" strike="noStrike">
                          <a:effectLst/>
                        </a:rPr>
                        <a:t>476042,16</a:t>
                      </a:r>
                      <a:endParaRPr lang="en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71538606"/>
                  </a:ext>
                </a:extLst>
              </a:tr>
              <a:tr h="275243"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u="none" strike="noStrike">
                          <a:effectLst/>
                        </a:rPr>
                        <a:t>WIJAYA KESUMA</a:t>
                      </a:r>
                      <a:endParaRPr lang="en-ID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600" u="none" strike="noStrike" dirty="0">
                          <a:effectLst/>
                        </a:rPr>
                        <a:t>21884,50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0762802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C527B6A-000C-4384-9CD0-7756C9C110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66330"/>
              </p:ext>
            </p:extLst>
          </p:nvPr>
        </p:nvGraphicFramePr>
        <p:xfrm>
          <a:off x="6869847" y="4237354"/>
          <a:ext cx="4018150" cy="2255520"/>
        </p:xfrm>
        <a:graphic>
          <a:graphicData uri="http://schemas.openxmlformats.org/drawingml/2006/table">
            <a:tbl>
              <a:tblPr/>
              <a:tblGrid>
                <a:gridCol w="2009075">
                  <a:extLst>
                    <a:ext uri="{9D8B030D-6E8A-4147-A177-3AD203B41FA5}">
                      <a16:colId xmlns:a16="http://schemas.microsoft.com/office/drawing/2014/main" val="1267151502"/>
                    </a:ext>
                  </a:extLst>
                </a:gridCol>
                <a:gridCol w="2009075">
                  <a:extLst>
                    <a:ext uri="{9D8B030D-6E8A-4147-A177-3AD203B41FA5}">
                      <a16:colId xmlns:a16="http://schemas.microsoft.com/office/drawing/2014/main" val="30959725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ID" dirty="0">
                          <a:effectLst/>
                        </a:rPr>
                        <a:t>Hazard Zone</a:t>
                      </a:r>
                    </a:p>
                  </a:txBody>
                  <a:tcPr marL="50800" marR="50800" marT="50800" marB="5080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CE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CE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dirty="0">
                          <a:effectLst/>
                        </a:rPr>
                        <a:t>Count</a:t>
                      </a:r>
                    </a:p>
                  </a:txBody>
                  <a:tcPr marL="50800" marR="50800" marT="50800" marB="5080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CE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CE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313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ID" dirty="0">
                          <a:effectLst/>
                        </a:rPr>
                        <a:t>High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CE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CE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ID">
                          <a:effectLst/>
                        </a:rPr>
                        <a:t>626,000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CE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CE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30116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ID">
                          <a:effectLst/>
                        </a:rPr>
                        <a:t>Medium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CE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CE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ID">
                          <a:effectLst/>
                        </a:rPr>
                        <a:t>44,400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CE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CE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9102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ID">
                          <a:effectLst/>
                        </a:rPr>
                        <a:t>Low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CE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CE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ID" dirty="0">
                          <a:effectLst/>
                        </a:rPr>
                        <a:t>0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CE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CE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67953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ID">
                          <a:effectLst/>
                        </a:rPr>
                        <a:t>Use caution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CE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CE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ID">
                          <a:effectLst/>
                        </a:rPr>
                        <a:t>0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CE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CE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6960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ID">
                          <a:effectLst/>
                        </a:rPr>
                        <a:t>Total Exposed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CE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ID" dirty="0">
                          <a:effectLst/>
                        </a:rPr>
                        <a:t>671,000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CE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5314717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FCBDE38A-1EA3-4F94-9D36-32E589656EEE}"/>
              </a:ext>
            </a:extLst>
          </p:cNvPr>
          <p:cNvSpPr txBox="1">
            <a:spLocks/>
          </p:cNvSpPr>
          <p:nvPr/>
        </p:nvSpPr>
        <p:spPr>
          <a:xfrm>
            <a:off x="6707222" y="3574573"/>
            <a:ext cx="5857568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D" sz="2800" dirty="0" err="1"/>
              <a:t>Jumlah</a:t>
            </a:r>
            <a:r>
              <a:rPr lang="en-ID" sz="2800" dirty="0"/>
              <a:t> </a:t>
            </a:r>
            <a:r>
              <a:rPr lang="en-ID" sz="2800" dirty="0" err="1"/>
              <a:t>Populasi</a:t>
            </a:r>
            <a:r>
              <a:rPr lang="en-ID" sz="2800" dirty="0"/>
              <a:t> </a:t>
            </a:r>
            <a:r>
              <a:rPr lang="en-ID" sz="2800" dirty="0" err="1"/>
              <a:t>Terdampak</a:t>
            </a:r>
            <a:endParaRPr lang="en-ID" sz="2800" dirty="0"/>
          </a:p>
        </p:txBody>
      </p:sp>
    </p:spTree>
    <p:extLst>
      <p:ext uri="{BB962C8B-B14F-4D97-AF65-F5344CB8AC3E}">
        <p14:creationId xmlns:p14="http://schemas.microsoft.com/office/powerpoint/2010/main" val="3384723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1E910F04-AE82-4F08-8CDC-9C8837D89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7851" y="25474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197FE0E-743D-4DC0-9F6E-3D5B26433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471" y="0"/>
            <a:ext cx="9812594" cy="1325563"/>
          </a:xfrm>
        </p:spPr>
        <p:txBody>
          <a:bodyPr/>
          <a:lstStyle/>
          <a:p>
            <a:r>
              <a:rPr lang="en-ID" sz="2800" dirty="0" err="1"/>
              <a:t>Jumlah</a:t>
            </a:r>
            <a:r>
              <a:rPr lang="en-ID" sz="2800" dirty="0"/>
              <a:t> </a:t>
            </a:r>
            <a:r>
              <a:rPr lang="en-ID" sz="2800" dirty="0" err="1"/>
              <a:t>Populasi</a:t>
            </a:r>
            <a:r>
              <a:rPr lang="en-ID" sz="2800" dirty="0"/>
              <a:t> </a:t>
            </a:r>
            <a:r>
              <a:rPr lang="en-ID" sz="2800" dirty="0" err="1"/>
              <a:t>Terdampak</a:t>
            </a:r>
            <a:r>
              <a:rPr lang="en-ID" sz="2800" dirty="0"/>
              <a:t> </a:t>
            </a:r>
            <a:r>
              <a:rPr lang="en-ID" sz="2800" dirty="0" err="1"/>
              <a:t>Banjir</a:t>
            </a:r>
            <a:r>
              <a:rPr lang="en-ID" sz="2800" dirty="0"/>
              <a:t> di Jakarta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1E8E3B-92F6-4062-B5FF-20227B3C31AD}"/>
              </a:ext>
            </a:extLst>
          </p:cNvPr>
          <p:cNvGrpSpPr/>
          <p:nvPr/>
        </p:nvGrpSpPr>
        <p:grpSpPr>
          <a:xfrm>
            <a:off x="868325" y="662781"/>
            <a:ext cx="5155763" cy="6017331"/>
            <a:chOff x="838200" y="365125"/>
            <a:chExt cx="3868053" cy="601037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9CC55DC-3155-41FC-99F7-85ADD68275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7837" t="23371" r="3174" b="14757"/>
            <a:stretch/>
          </p:blipFill>
          <p:spPr>
            <a:xfrm>
              <a:off x="838200" y="365125"/>
              <a:ext cx="3868053" cy="464391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97BF494-D592-4B23-9482-1ED3A36006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8174" t="48540" r="2965" b="30336"/>
            <a:stretch/>
          </p:blipFill>
          <p:spPr>
            <a:xfrm>
              <a:off x="838200" y="4783005"/>
              <a:ext cx="3868053" cy="1592499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9303D36-079C-4499-A70D-80AF79EF7652}"/>
              </a:ext>
            </a:extLst>
          </p:cNvPr>
          <p:cNvGrpSpPr/>
          <p:nvPr/>
        </p:nvGrpSpPr>
        <p:grpSpPr>
          <a:xfrm>
            <a:off x="6626942" y="662781"/>
            <a:ext cx="4955458" cy="6068109"/>
            <a:chOff x="5661060" y="70157"/>
            <a:chExt cx="3390472" cy="583759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666D1CC-5DC2-4F34-96CF-084F5CE22B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9775" t="22472" r="2416" b="15356"/>
            <a:stretch/>
          </p:blipFill>
          <p:spPr>
            <a:xfrm>
              <a:off x="5661060" y="70157"/>
              <a:ext cx="3390472" cy="426377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5B2E1A5-A68B-473A-A469-296693103F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9943" t="48839" r="2247" b="25411"/>
            <a:stretch/>
          </p:blipFill>
          <p:spPr>
            <a:xfrm>
              <a:off x="5661060" y="4141826"/>
              <a:ext cx="3390472" cy="17659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7713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138D6A-F723-480D-BE84-B8F4FD51F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Potensial</a:t>
            </a:r>
            <a:r>
              <a:rPr lang="en-ID" dirty="0"/>
              <a:t> Pusat </a:t>
            </a:r>
            <a:r>
              <a:rPr lang="en-ID" dirty="0" err="1"/>
              <a:t>Kolektif</a:t>
            </a:r>
            <a:r>
              <a:rPr lang="en-ID" dirty="0"/>
              <a:t> Di </a:t>
            </a:r>
            <a:r>
              <a:rPr lang="en-ID" dirty="0" err="1"/>
              <a:t>Lokasi</a:t>
            </a:r>
            <a:r>
              <a:rPr lang="en-ID" dirty="0"/>
              <a:t> </a:t>
            </a:r>
            <a:r>
              <a:rPr lang="en-ID" dirty="0" err="1"/>
              <a:t>Terdampak</a:t>
            </a:r>
            <a:r>
              <a:rPr lang="en-ID" dirty="0"/>
              <a:t> </a:t>
            </a:r>
            <a:r>
              <a:rPr lang="en-ID" dirty="0" err="1"/>
              <a:t>Banjir</a:t>
            </a:r>
            <a:r>
              <a:rPr lang="en-ID" dirty="0"/>
              <a:t> </a:t>
            </a:r>
            <a:r>
              <a:rPr lang="en-ID" dirty="0" err="1"/>
              <a:t>Rendah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E67C3-141F-46D1-BB7C-39445611B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48432" cy="4351338"/>
          </a:xfrm>
        </p:spPr>
        <p:txBody>
          <a:bodyPr/>
          <a:lstStyle/>
          <a:p>
            <a:r>
              <a:rPr lang="en-ID" dirty="0"/>
              <a:t>Kantor </a:t>
            </a:r>
            <a:r>
              <a:rPr lang="en-ID" dirty="0" err="1"/>
              <a:t>Pemerintahan</a:t>
            </a:r>
            <a:endParaRPr lang="en-ID" dirty="0"/>
          </a:p>
          <a:p>
            <a:r>
              <a:rPr lang="en-ID" dirty="0" err="1"/>
              <a:t>Tempat</a:t>
            </a:r>
            <a:r>
              <a:rPr lang="en-ID" dirty="0"/>
              <a:t> </a:t>
            </a:r>
            <a:r>
              <a:rPr lang="en-ID" dirty="0" err="1"/>
              <a:t>Ibadah</a:t>
            </a:r>
            <a:endParaRPr lang="en-ID" dirty="0"/>
          </a:p>
          <a:p>
            <a:r>
              <a:rPr lang="en-ID" dirty="0" err="1"/>
              <a:t>Sekolah</a:t>
            </a:r>
            <a:endParaRPr lang="en-ID" dirty="0"/>
          </a:p>
          <a:p>
            <a:r>
              <a:rPr lang="en-ID" dirty="0" err="1"/>
              <a:t>Universitas</a:t>
            </a:r>
            <a:endParaRPr lang="en-ID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CD765EA-5EE2-4ED3-8E81-31CF4AEDD7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167007"/>
              </p:ext>
            </p:extLst>
          </p:nvPr>
        </p:nvGraphicFramePr>
        <p:xfrm>
          <a:off x="5854495" y="2377537"/>
          <a:ext cx="5590254" cy="4014738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677023">
                  <a:extLst>
                    <a:ext uri="{9D8B030D-6E8A-4147-A177-3AD203B41FA5}">
                      <a16:colId xmlns:a16="http://schemas.microsoft.com/office/drawing/2014/main" val="519374483"/>
                    </a:ext>
                  </a:extLst>
                </a:gridCol>
                <a:gridCol w="2913231">
                  <a:extLst>
                    <a:ext uri="{9D8B030D-6E8A-4147-A177-3AD203B41FA5}">
                      <a16:colId xmlns:a16="http://schemas.microsoft.com/office/drawing/2014/main" val="3764812008"/>
                    </a:ext>
                  </a:extLst>
                </a:gridCol>
              </a:tblGrid>
              <a:tr h="286767">
                <a:tc>
                  <a:txBody>
                    <a:bodyPr/>
                    <a:lstStyle/>
                    <a:p>
                      <a:pPr algn="ctr" fontAlgn="b"/>
                      <a:r>
                        <a:rPr lang="en-ID" sz="1800" u="none" strike="noStrike" dirty="0" err="1">
                          <a:effectLst/>
                        </a:rPr>
                        <a:t>Desa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800" u="none" strike="noStrike" dirty="0">
                          <a:effectLst/>
                        </a:rPr>
                        <a:t>Pusat </a:t>
                      </a:r>
                      <a:r>
                        <a:rPr lang="en-ID" sz="1800" u="none" strike="noStrike" dirty="0" err="1">
                          <a:effectLst/>
                        </a:rPr>
                        <a:t>Kolektif</a:t>
                      </a:r>
                      <a:r>
                        <a:rPr lang="en-ID" sz="1800" u="none" strike="noStrike" dirty="0">
                          <a:effectLst/>
                        </a:rPr>
                        <a:t> </a:t>
                      </a:r>
                      <a:r>
                        <a:rPr lang="en-ID" sz="1800" u="none" strike="noStrike" dirty="0" err="1">
                          <a:effectLst/>
                        </a:rPr>
                        <a:t>Potensial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78156506"/>
                  </a:ext>
                </a:extLst>
              </a:tr>
              <a:tr h="286767"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u="none" strike="noStrike">
                          <a:effectLst/>
                        </a:rPr>
                        <a:t>CENGKARENG BARAT</a:t>
                      </a:r>
                      <a:endParaRPr lang="en-ID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800" u="none" strike="noStrike" dirty="0">
                          <a:effectLst/>
                        </a:rPr>
                        <a:t>19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73265036"/>
                  </a:ext>
                </a:extLst>
              </a:tr>
              <a:tr h="286767"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u="none" strike="noStrike">
                          <a:effectLst/>
                        </a:rPr>
                        <a:t>DURI KEPA</a:t>
                      </a:r>
                      <a:endParaRPr lang="en-ID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800" u="none" strike="noStrike" dirty="0">
                          <a:effectLst/>
                        </a:rPr>
                        <a:t>10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67595225"/>
                  </a:ext>
                </a:extLst>
              </a:tr>
              <a:tr h="286767"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u="none" strike="noStrike">
                          <a:effectLst/>
                        </a:rPr>
                        <a:t>DURI KOSAMBI</a:t>
                      </a:r>
                      <a:endParaRPr lang="en-ID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800" u="none" strike="noStrike" dirty="0">
                          <a:effectLst/>
                        </a:rPr>
                        <a:t>4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50350861"/>
                  </a:ext>
                </a:extLst>
              </a:tr>
              <a:tr h="286767"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u="none" strike="noStrike">
                          <a:effectLst/>
                        </a:rPr>
                        <a:t>KALIDERES</a:t>
                      </a:r>
                      <a:endParaRPr lang="en-ID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800" u="none" strike="noStrike" dirty="0">
                          <a:effectLst/>
                        </a:rPr>
                        <a:t>4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50438470"/>
                  </a:ext>
                </a:extLst>
              </a:tr>
              <a:tr h="286767"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u="none" strike="noStrike">
                          <a:effectLst/>
                        </a:rPr>
                        <a:t>KAMAL</a:t>
                      </a:r>
                      <a:endParaRPr lang="en-ID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800" u="none" strike="noStrike" dirty="0">
                          <a:effectLst/>
                        </a:rPr>
                        <a:t>7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45112195"/>
                  </a:ext>
                </a:extLst>
              </a:tr>
              <a:tr h="286767"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u="none" strike="noStrike">
                          <a:effectLst/>
                        </a:rPr>
                        <a:t>KAMAL MUARA</a:t>
                      </a:r>
                      <a:endParaRPr lang="en-ID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800" u="none" strike="noStrike" dirty="0">
                          <a:effectLst/>
                        </a:rPr>
                        <a:t>10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78367923"/>
                  </a:ext>
                </a:extLst>
              </a:tr>
              <a:tr h="286767"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u="none" strike="noStrike">
                          <a:effectLst/>
                        </a:rPr>
                        <a:t>KAPUK</a:t>
                      </a:r>
                      <a:endParaRPr lang="en-ID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800" u="none" strike="noStrike" dirty="0">
                          <a:effectLst/>
                        </a:rPr>
                        <a:t>123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94646943"/>
                  </a:ext>
                </a:extLst>
              </a:tr>
              <a:tr h="286767"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u="none" strike="noStrike">
                          <a:effectLst/>
                        </a:rPr>
                        <a:t>KAPUK MUARA</a:t>
                      </a:r>
                      <a:endParaRPr lang="en-ID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800" u="none" strike="noStrike" dirty="0">
                          <a:effectLst/>
                        </a:rPr>
                        <a:t>3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80636097"/>
                  </a:ext>
                </a:extLst>
              </a:tr>
              <a:tr h="286767"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u="none" strike="noStrike">
                          <a:effectLst/>
                        </a:rPr>
                        <a:t>KEDOYA SELATAN</a:t>
                      </a:r>
                      <a:endParaRPr lang="en-ID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800" u="none" strike="noStrike" dirty="0">
                          <a:effectLst/>
                        </a:rPr>
                        <a:t>1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07188636"/>
                  </a:ext>
                </a:extLst>
              </a:tr>
              <a:tr h="286767"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u="none" strike="noStrike">
                          <a:effectLst/>
                        </a:rPr>
                        <a:t>KEDOYA UTARA</a:t>
                      </a:r>
                      <a:endParaRPr lang="en-ID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800" u="none" strike="noStrike" dirty="0">
                          <a:effectLst/>
                        </a:rPr>
                        <a:t>7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95957373"/>
                  </a:ext>
                </a:extLst>
              </a:tr>
              <a:tr h="286767"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u="none" strike="noStrike">
                          <a:effectLst/>
                        </a:rPr>
                        <a:t>RAWA BUAYA</a:t>
                      </a:r>
                      <a:endParaRPr lang="en-ID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800" u="none" strike="noStrike" dirty="0">
                          <a:effectLst/>
                        </a:rPr>
                        <a:t>6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81425084"/>
                  </a:ext>
                </a:extLst>
              </a:tr>
              <a:tr h="286767"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u="none" strike="noStrike">
                          <a:effectLst/>
                        </a:rPr>
                        <a:t>TEGAL ALUR</a:t>
                      </a:r>
                      <a:endParaRPr lang="en-ID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800" u="none" strike="noStrike" dirty="0">
                          <a:effectLst/>
                        </a:rPr>
                        <a:t>56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66463207"/>
                  </a:ext>
                </a:extLst>
              </a:tr>
              <a:tr h="286767"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u="none" strike="noStrike">
                          <a:effectLst/>
                        </a:rPr>
                        <a:t>WIJAYA KESUMA</a:t>
                      </a:r>
                      <a:endParaRPr lang="en-ID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800" u="none" strike="noStrike" dirty="0">
                          <a:effectLst/>
                        </a:rPr>
                        <a:t>2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53491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323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A2101E5-2CB2-4D20-826C-44412B2368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648059"/>
              </p:ext>
            </p:extLst>
          </p:nvPr>
        </p:nvGraphicFramePr>
        <p:xfrm>
          <a:off x="4237703" y="1178854"/>
          <a:ext cx="7629832" cy="5560252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5188287">
                  <a:extLst>
                    <a:ext uri="{9D8B030D-6E8A-4147-A177-3AD203B41FA5}">
                      <a16:colId xmlns:a16="http://schemas.microsoft.com/office/drawing/2014/main" val="1029171857"/>
                    </a:ext>
                  </a:extLst>
                </a:gridCol>
                <a:gridCol w="2441545">
                  <a:extLst>
                    <a:ext uri="{9D8B030D-6E8A-4147-A177-3AD203B41FA5}">
                      <a16:colId xmlns:a16="http://schemas.microsoft.com/office/drawing/2014/main" val="2323090984"/>
                    </a:ext>
                  </a:extLst>
                </a:gridCol>
              </a:tblGrid>
              <a:tr h="695089">
                <a:tc>
                  <a:txBody>
                    <a:bodyPr/>
                    <a:lstStyle/>
                    <a:p>
                      <a:pPr algn="ctr" fontAlgn="b"/>
                      <a:r>
                        <a:rPr lang="en-ID" sz="2400" u="none" strike="noStrike" dirty="0" err="1">
                          <a:effectLst/>
                        </a:rPr>
                        <a:t>Desa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400" u="none" strike="noStrike" dirty="0" err="1">
                          <a:effectLst/>
                        </a:rPr>
                        <a:t>Kapasitas</a:t>
                      </a:r>
                      <a:r>
                        <a:rPr lang="en-ID" sz="2400" u="none" strike="noStrike" dirty="0">
                          <a:effectLst/>
                        </a:rPr>
                        <a:t> Pusat </a:t>
                      </a:r>
                      <a:r>
                        <a:rPr lang="en-ID" sz="2400" u="none" strike="noStrike" dirty="0" err="1">
                          <a:effectLst/>
                        </a:rPr>
                        <a:t>Kolektif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71370066"/>
                  </a:ext>
                </a:extLst>
              </a:tr>
              <a:tr h="466282">
                <a:tc>
                  <a:txBody>
                    <a:bodyPr/>
                    <a:lstStyle/>
                    <a:p>
                      <a:pPr algn="l" fontAlgn="b"/>
                      <a:r>
                        <a:rPr lang="en-ID" sz="2000" u="none" strike="noStrike">
                          <a:effectLst/>
                        </a:rPr>
                        <a:t>CENGKARENG BARAT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2000" u="none" strike="noStrike">
                          <a:effectLst/>
                        </a:rPr>
                        <a:t>1650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69591517"/>
                  </a:ext>
                </a:extLst>
              </a:tr>
              <a:tr h="251341">
                <a:tc>
                  <a:txBody>
                    <a:bodyPr/>
                    <a:lstStyle/>
                    <a:p>
                      <a:pPr algn="l" fontAlgn="b"/>
                      <a:r>
                        <a:rPr lang="en-ID" sz="2000" u="none" strike="noStrike">
                          <a:effectLst/>
                        </a:rPr>
                        <a:t>DURI KEPA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2000" u="none" strike="noStrike">
                          <a:effectLst/>
                        </a:rPr>
                        <a:t>1925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76311370"/>
                  </a:ext>
                </a:extLst>
              </a:tr>
              <a:tr h="251341">
                <a:tc>
                  <a:txBody>
                    <a:bodyPr/>
                    <a:lstStyle/>
                    <a:p>
                      <a:pPr algn="l" fontAlgn="b"/>
                      <a:r>
                        <a:rPr lang="en-ID" sz="2000" u="none" strike="noStrike">
                          <a:effectLst/>
                        </a:rPr>
                        <a:t>DURI KOSAMBI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2000" u="none" strike="noStrike">
                          <a:effectLst/>
                        </a:rPr>
                        <a:t>275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360649"/>
                  </a:ext>
                </a:extLst>
              </a:tr>
              <a:tr h="251341">
                <a:tc>
                  <a:txBody>
                    <a:bodyPr/>
                    <a:lstStyle/>
                    <a:p>
                      <a:pPr algn="l" fontAlgn="b"/>
                      <a:r>
                        <a:rPr lang="en-ID" sz="2000" u="none" strike="noStrike">
                          <a:effectLst/>
                        </a:rPr>
                        <a:t>KALIDERES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2000" u="none" strike="noStrike">
                          <a:effectLst/>
                        </a:rPr>
                        <a:t>800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88099390"/>
                  </a:ext>
                </a:extLst>
              </a:tr>
              <a:tr h="251341">
                <a:tc>
                  <a:txBody>
                    <a:bodyPr/>
                    <a:lstStyle/>
                    <a:p>
                      <a:pPr algn="l" fontAlgn="b"/>
                      <a:r>
                        <a:rPr lang="en-ID" sz="2000" u="none" strike="noStrike">
                          <a:effectLst/>
                        </a:rPr>
                        <a:t>KAMAL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2000" u="none" strike="noStrike">
                          <a:effectLst/>
                        </a:rPr>
                        <a:t>175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77130800"/>
                  </a:ext>
                </a:extLst>
              </a:tr>
              <a:tr h="251341">
                <a:tc>
                  <a:txBody>
                    <a:bodyPr/>
                    <a:lstStyle/>
                    <a:p>
                      <a:pPr algn="l" fontAlgn="b"/>
                      <a:r>
                        <a:rPr lang="en-ID" sz="2000" u="none" strike="noStrike">
                          <a:effectLst/>
                        </a:rPr>
                        <a:t>KAMAL MUARA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2000" u="none" strike="noStrike">
                          <a:effectLst/>
                        </a:rPr>
                        <a:t>875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64821340"/>
                  </a:ext>
                </a:extLst>
              </a:tr>
              <a:tr h="251341">
                <a:tc>
                  <a:txBody>
                    <a:bodyPr/>
                    <a:lstStyle/>
                    <a:p>
                      <a:pPr algn="l" fontAlgn="b"/>
                      <a:r>
                        <a:rPr lang="en-ID" sz="2000" u="none" strike="noStrike">
                          <a:effectLst/>
                        </a:rPr>
                        <a:t>KAPUK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2000" u="none" strike="noStrike">
                          <a:effectLst/>
                        </a:rPr>
                        <a:t>7500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17244494"/>
                  </a:ext>
                </a:extLst>
              </a:tr>
              <a:tr h="251341">
                <a:tc>
                  <a:txBody>
                    <a:bodyPr/>
                    <a:lstStyle/>
                    <a:p>
                      <a:pPr algn="l" fontAlgn="b"/>
                      <a:r>
                        <a:rPr lang="en-ID" sz="2000" u="none" strike="noStrike">
                          <a:effectLst/>
                        </a:rPr>
                        <a:t>KAPUK MUARA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2000" u="none" strike="noStrike">
                          <a:effectLst/>
                        </a:rPr>
                        <a:t>275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58286513"/>
                  </a:ext>
                </a:extLst>
              </a:tr>
              <a:tr h="251341">
                <a:tc>
                  <a:txBody>
                    <a:bodyPr/>
                    <a:lstStyle/>
                    <a:p>
                      <a:pPr algn="l" fontAlgn="b"/>
                      <a:r>
                        <a:rPr lang="en-ID" sz="2000" u="none" strike="noStrike">
                          <a:effectLst/>
                        </a:rPr>
                        <a:t>KEDOYA SELATAN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2000" u="none" strike="noStrike">
                          <a:effectLst/>
                        </a:rPr>
                        <a:t>25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70640876"/>
                  </a:ext>
                </a:extLst>
              </a:tr>
              <a:tr h="251341">
                <a:tc>
                  <a:txBody>
                    <a:bodyPr/>
                    <a:lstStyle/>
                    <a:p>
                      <a:pPr algn="l" fontAlgn="b"/>
                      <a:r>
                        <a:rPr lang="en-ID" sz="2000" u="none" strike="noStrike">
                          <a:effectLst/>
                        </a:rPr>
                        <a:t>KEDOYA UTARA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2000" u="none" strike="noStrike">
                          <a:effectLst/>
                        </a:rPr>
                        <a:t>1250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89685959"/>
                  </a:ext>
                </a:extLst>
              </a:tr>
              <a:tr h="251341">
                <a:tc>
                  <a:txBody>
                    <a:bodyPr/>
                    <a:lstStyle/>
                    <a:p>
                      <a:pPr algn="l" fontAlgn="b"/>
                      <a:r>
                        <a:rPr lang="en-ID" sz="2000" u="none" strike="noStrike">
                          <a:effectLst/>
                        </a:rPr>
                        <a:t>RAWA BUAYA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2000" u="none" strike="noStrike">
                          <a:effectLst/>
                        </a:rPr>
                        <a:t>200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99252214"/>
                  </a:ext>
                </a:extLst>
              </a:tr>
              <a:tr h="251341">
                <a:tc>
                  <a:txBody>
                    <a:bodyPr/>
                    <a:lstStyle/>
                    <a:p>
                      <a:pPr algn="l" fontAlgn="b"/>
                      <a:r>
                        <a:rPr lang="en-ID" sz="2000" u="none" strike="noStrike">
                          <a:effectLst/>
                        </a:rPr>
                        <a:t>TEGAL ALUR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2000" u="none" strike="noStrike">
                          <a:effectLst/>
                        </a:rPr>
                        <a:t>4625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35862241"/>
                  </a:ext>
                </a:extLst>
              </a:tr>
              <a:tr h="251341">
                <a:tc>
                  <a:txBody>
                    <a:bodyPr/>
                    <a:lstStyle/>
                    <a:p>
                      <a:pPr algn="l" fontAlgn="b"/>
                      <a:r>
                        <a:rPr lang="en-ID" sz="2000" u="none" strike="noStrike">
                          <a:effectLst/>
                        </a:rPr>
                        <a:t>WIJAYA KESUMA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2000" u="none" strike="noStrike">
                          <a:effectLst/>
                        </a:rPr>
                        <a:t>50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63956269"/>
                  </a:ext>
                </a:extLst>
              </a:tr>
              <a:tr h="251341">
                <a:tc>
                  <a:txBody>
                    <a:bodyPr/>
                    <a:lstStyle/>
                    <a:p>
                      <a:pPr algn="l" fontAlgn="b"/>
                      <a:r>
                        <a:rPr lang="en-ID" sz="2000" u="none" strike="noStrike">
                          <a:effectLst/>
                        </a:rPr>
                        <a:t>(blank)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75415998"/>
                  </a:ext>
                </a:extLst>
              </a:tr>
              <a:tr h="251341">
                <a:tc>
                  <a:txBody>
                    <a:bodyPr/>
                    <a:lstStyle/>
                    <a:p>
                      <a:pPr algn="l" fontAlgn="b"/>
                      <a:r>
                        <a:rPr lang="en-ID" sz="2000" u="none" strike="noStrike">
                          <a:effectLst/>
                        </a:rPr>
                        <a:t>Grand Total</a:t>
                      </a:r>
                      <a:endParaRPr lang="en-ID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2000" u="none" strike="noStrike" dirty="0">
                          <a:effectLst/>
                        </a:rPr>
                        <a:t>19625</a:t>
                      </a:r>
                      <a:endParaRPr lang="en-ID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27566269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FE614427-20A0-46E5-B1D6-131944317E5B}"/>
              </a:ext>
            </a:extLst>
          </p:cNvPr>
          <p:cNvGrpSpPr/>
          <p:nvPr/>
        </p:nvGrpSpPr>
        <p:grpSpPr>
          <a:xfrm>
            <a:off x="81746" y="721775"/>
            <a:ext cx="3969146" cy="6017331"/>
            <a:chOff x="838200" y="365125"/>
            <a:chExt cx="3868053" cy="601037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29FC8F0-9E73-4DF5-96CF-BCD8C14D5A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7837" t="23371" r="3174" b="14757"/>
            <a:stretch/>
          </p:blipFill>
          <p:spPr>
            <a:xfrm>
              <a:off x="838200" y="365125"/>
              <a:ext cx="3868053" cy="464391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3CB2B57-BE15-40D9-8F25-E36CF9EA13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8174" t="48540" r="2965" b="30336"/>
            <a:stretch/>
          </p:blipFill>
          <p:spPr>
            <a:xfrm>
              <a:off x="838200" y="4783005"/>
              <a:ext cx="3868053" cy="15924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8214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9D0170-AB20-4A7F-8E89-99B591C186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01" t="16479" r="35196" b="14607"/>
          <a:stretch/>
        </p:blipFill>
        <p:spPr>
          <a:xfrm>
            <a:off x="401686" y="358020"/>
            <a:ext cx="9115940" cy="634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73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CA9945-19CE-491F-B439-BB6F429DD1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32" t="15131" r="35281" b="12959"/>
          <a:stretch/>
        </p:blipFill>
        <p:spPr>
          <a:xfrm>
            <a:off x="400691" y="215757"/>
            <a:ext cx="8917970" cy="646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537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2037FD-6C86-458D-841E-8FF3C5F7B0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01" t="16329" r="35281" b="13258"/>
          <a:stretch/>
        </p:blipFill>
        <p:spPr>
          <a:xfrm>
            <a:off x="226030" y="236306"/>
            <a:ext cx="9164549" cy="652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21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03EECA-C73A-47B5-92E3-E500F30A6A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64" t="15580" r="35112" b="13258"/>
          <a:stretch/>
        </p:blipFill>
        <p:spPr>
          <a:xfrm>
            <a:off x="472611" y="359595"/>
            <a:ext cx="8700893" cy="620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915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363</TotalTime>
  <Words>203</Words>
  <Application>Microsoft Office PowerPoint</Application>
  <PresentationFormat>Widescreen</PresentationFormat>
  <Paragraphs>124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Wingdings 3</vt:lpstr>
      <vt:lpstr>Ion</vt:lpstr>
      <vt:lpstr>RENCANA KONTIJENSI PEMANFAATAN PUSAT KOLEKTIF DALAM MENGHADAPI BENCANA BANJIR JAKARTA</vt:lpstr>
      <vt:lpstr>Luas Daerah Terdampak</vt:lpstr>
      <vt:lpstr>Jumlah Populasi Terdampak Banjir di Jakarta</vt:lpstr>
      <vt:lpstr>Potensial Pusat Kolektif Di Lokasi Terdampak Banjir Rendah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RIZKY Fachrul</dc:creator>
  <cp:lastModifiedBy>RIZKY Fachrul</cp:lastModifiedBy>
  <cp:revision>6</cp:revision>
  <dcterms:created xsi:type="dcterms:W3CDTF">2018-06-29T02:56:19Z</dcterms:created>
  <dcterms:modified xsi:type="dcterms:W3CDTF">2018-06-29T08:59:31Z</dcterms:modified>
</cp:coreProperties>
</file>